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4"/>
  </p:notesMasterIdLst>
  <p:handoutMasterIdLst>
    <p:handoutMasterId r:id="rId25"/>
  </p:handoutMasterIdLst>
  <p:sldIdLst>
    <p:sldId id="791" r:id="rId3"/>
    <p:sldId id="991" r:id="rId4"/>
    <p:sldId id="1068" r:id="rId5"/>
    <p:sldId id="1062" r:id="rId6"/>
    <p:sldId id="1063" r:id="rId7"/>
    <p:sldId id="1064" r:id="rId8"/>
    <p:sldId id="1065" r:id="rId9"/>
    <p:sldId id="1066" r:id="rId10"/>
    <p:sldId id="1067" r:id="rId11"/>
    <p:sldId id="996" r:id="rId12"/>
    <p:sldId id="997" r:id="rId13"/>
    <p:sldId id="998" r:id="rId14"/>
    <p:sldId id="1035" r:id="rId15"/>
    <p:sldId id="999" r:id="rId16"/>
    <p:sldId id="1061" r:id="rId17"/>
    <p:sldId id="1036" r:id="rId18"/>
    <p:sldId id="1037" r:id="rId19"/>
    <p:sldId id="1038" r:id="rId20"/>
    <p:sldId id="1039" r:id="rId21"/>
    <p:sldId id="877" r:id="rId22"/>
    <p:sldId id="878" r:id="rId2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84" d="100"/>
          <a:sy n="84" d="100"/>
        </p:scale>
        <p:origin x="30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10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8.xml"/><Relationship Id="rId5" Type="http://schemas.openxmlformats.org/officeDocument/2006/relationships/slide" Target="slides/slide12.xml"/><Relationship Id="rId10" Type="http://schemas.openxmlformats.org/officeDocument/2006/relationships/slide" Target="slides/slide17.xml"/><Relationship Id="rId4" Type="http://schemas.openxmlformats.org/officeDocument/2006/relationships/slide" Target="slides/slide11.xml"/><Relationship Id="rId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routing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0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routing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routing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routing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routing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3600" dirty="0"/>
              <a:t>Ruteo dinámico</a:t>
            </a:r>
            <a:endParaRPr lang="es-E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</a:t>
            </a:r>
            <a:r>
              <a:rPr lang="es-ES" sz="2000" b="1" dirty="0">
                <a:solidFill>
                  <a:srgbClr val="FF0000"/>
                </a:solidFill>
              </a:rPr>
              <a:t>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>
                <a:solidFill>
                  <a:srgbClr val="FF0000"/>
                </a:solidFill>
              </a:rPr>
              <a:t>router por default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/>
              <a:t>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6742" y="166769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027530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5008" y="381516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42589296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</a:t>
            </a:r>
            <a:r>
              <a:rPr lang="es-ES" dirty="0" err="1"/>
              <a:t>routing</a:t>
            </a:r>
            <a:r>
              <a:rPr lang="es-ES" dirty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908BF4-C3C6-2175-E0CF-269EA41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17" y="2113315"/>
            <a:ext cx="4643438" cy="356131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13780-CA00-55E7-D58B-E58BD57F0E66}"/>
              </a:ext>
            </a:extLst>
          </p:cNvPr>
          <p:cNvSpPr txBox="1">
            <a:spLocks/>
          </p:cNvSpPr>
          <p:nvPr/>
        </p:nvSpPr>
        <p:spPr bwMode="auto">
          <a:xfrm>
            <a:off x="462870" y="1975502"/>
            <a:ext cx="3355747" cy="24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3500"/>
              </a:lnSpc>
            </a:pPr>
            <a:r>
              <a:rPr lang="es-ES" kern="0" dirty="0"/>
              <a:t>Los protocolos de ruteo </a:t>
            </a:r>
            <a:r>
              <a:rPr lang="es-ES" b="1" kern="0" dirty="0"/>
              <a:t>se usan para facilitar el intercambio de información de ruteo entre los ruteadores.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1777729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routing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Características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2307288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1590528"/>
            <a:ext cx="4699134" cy="4281854"/>
          </a:xfrm>
        </p:spPr>
        <p:txBody>
          <a:bodyPr vert="horz" wrap="square" lIns="82124" tIns="41061" rIns="144000" bIns="41061" numCol="1" anchor="t" anchorCtr="0" compatLnSpc="1">
            <a:prstTxWarp prst="textNoShape">
              <a:avLst/>
            </a:prstTxWarp>
          </a:bodyPr>
          <a:lstStyle/>
          <a:p>
            <a:r>
              <a:rPr lang="es-ES" altLang="ja-JP" sz="1700" dirty="0"/>
              <a:t>Una métrica es un valor mensurable que el protocolo de routing asigna a distintas rutas según la utilidad que tengan. </a:t>
            </a:r>
          </a:p>
          <a:p>
            <a:r>
              <a:rPr lang="es-ES" altLang="ja-JP" sz="1600" dirty="0"/>
              <a:t>Las métricas de routing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b="1" dirty="0"/>
              <a:t>recuento de saltos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</a:t>
            </a:r>
            <a:r>
              <a:rPr lang="es-ES" altLang="ja-JP" sz="1500" b="1" spc="-30" dirty="0"/>
              <a:t>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</a:t>
            </a:r>
            <a:r>
              <a:rPr lang="es-ES" altLang="ja-JP" sz="1500" b="1" dirty="0"/>
              <a:t>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Métricas de los protocolos de routing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182083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8600848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</a:t>
            </a:r>
            <a:r>
              <a:rPr lang="es-ES" altLang="ja-JP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propósito de los protocolos de routing dinámico </a:t>
            </a:r>
            <a:r>
              <a:rPr lang="es-ES" altLang="ja-JP" sz="1700" dirty="0"/>
              <a:t>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routing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Clasificación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7" y="1731228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92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routing dentro un sistema autónomo (AS). 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RIP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b="1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  <a:r>
              <a:rPr lang="es-ES" altLang="ja-JP" sz="1600" b="1" dirty="0"/>
              <a:t>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routing entre distintos sistemas autónomos.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87026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1656195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</a:t>
            </a:r>
            <a:r>
              <a:rPr lang="es-ES" altLang="ja-JP" sz="1500" b="1" dirty="0">
                <a:solidFill>
                  <a:srgbClr val="FF0000"/>
                </a:solidFill>
              </a:rPr>
              <a:t>métrica</a:t>
            </a:r>
            <a:r>
              <a:rPr lang="es-ES" altLang="ja-JP" sz="1500" dirty="0"/>
              <a:t>, como el </a:t>
            </a:r>
            <a:r>
              <a:rPr lang="es-ES" altLang="ja-JP" sz="1500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RIPv1</a:t>
            </a:r>
            <a:r>
              <a:rPr lang="es-ES" altLang="ja-JP" sz="1600" dirty="0"/>
              <a:t> (antiguo), </a:t>
            </a:r>
            <a:r>
              <a:rPr lang="es-ES" altLang="ja-JP" sz="1600" b="1" dirty="0">
                <a:solidFill>
                  <a:srgbClr val="00B0F0"/>
                </a:solidFill>
              </a:rPr>
              <a:t>RIPv2</a:t>
            </a:r>
            <a:r>
              <a:rPr lang="es-ES" altLang="ja-JP" sz="1600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IGRP </a:t>
            </a:r>
            <a:r>
              <a:rPr lang="es-ES" altLang="ja-JP" sz="1600" dirty="0"/>
              <a:t>de Cisco (obsoleto),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2056963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4" y="1767564"/>
            <a:ext cx="3785317" cy="3603072"/>
          </a:xfrm>
        </p:spPr>
        <p:txBody>
          <a:bodyPr/>
          <a:lstStyle/>
          <a:p>
            <a:r>
              <a:rPr lang="es-ES" altLang="ja-JP" sz="1600" dirty="0"/>
              <a:t>Un router de </a:t>
            </a:r>
            <a:r>
              <a:rPr lang="es-ES" altLang="ja-JP" sz="16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600" dirty="0"/>
            </a:br>
            <a:r>
              <a:rPr lang="es-ES" altLang="ja-JP" sz="1600" dirty="0"/>
              <a:t>usa la información del estado de enlace recibida de otros routers:</a:t>
            </a:r>
          </a:p>
          <a:p>
            <a:pPr lvl="1"/>
            <a:r>
              <a:rPr lang="es-ES" altLang="ja-JP" sz="1400" dirty="0"/>
              <a:t>Para crear un mapa de topología. </a:t>
            </a:r>
          </a:p>
          <a:p>
            <a:pPr lvl="1"/>
            <a:r>
              <a:rPr lang="es-ES" altLang="ja-JP" sz="1400" dirty="0"/>
              <a:t>Para seleccionar la mejor ruta para todas las redes de destino en la topología. </a:t>
            </a:r>
          </a:p>
          <a:p>
            <a:r>
              <a:rPr lang="es-ES" altLang="ja-JP" sz="1600" dirty="0"/>
              <a:t>Los protocolos de routing de estado de enlace </a:t>
            </a:r>
            <a:r>
              <a:rPr lang="es-ES" altLang="ja-JP" sz="1600" b="1" dirty="0"/>
              <a:t>no usan actualizaciones periódicas</a:t>
            </a:r>
            <a:r>
              <a:rPr lang="es-ES" altLang="ja-JP" sz="1600" dirty="0"/>
              <a:t>.</a:t>
            </a:r>
          </a:p>
          <a:p>
            <a:pPr lvl="1"/>
            <a:r>
              <a:rPr lang="es-ES" altLang="ja-JP" sz="1400" b="1" dirty="0"/>
              <a:t>Las actualizaciones se envían solo </a:t>
            </a:r>
            <a:r>
              <a:rPr lang="es-ES" altLang="ja-JP" sz="1400" b="1" spc="-30" dirty="0"/>
              <a:t>cuando hay un cambio en la topología.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181261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5" y="1656195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sin clase </a:t>
            </a:r>
            <a:r>
              <a:rPr lang="es-ES" altLang="ja-JP" sz="1400" dirty="0"/>
              <a:t>incluyen información de la máscara de subred en las actualizaciones de routing.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ruteo con clase no pueden admitir máscaras de subred de longitud variable (VLSM). </a:t>
            </a:r>
          </a:p>
          <a:p>
            <a:r>
              <a:rPr lang="es-ES" altLang="ja-JP" sz="1400" dirty="0"/>
              <a:t>Los protocolos de ruteo con clase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173932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2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1" y="1777729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ruteo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routing.</a:t>
            </a:r>
          </a:p>
          <a:p>
            <a:r>
              <a:rPr lang="es-ES" altLang="ja-JP" sz="1700" dirty="0"/>
              <a:t>Los protocolos de ruteo sin clase admiten VLSM.</a:t>
            </a:r>
          </a:p>
          <a:p>
            <a:r>
              <a:rPr lang="es-ES" altLang="ja-JP" sz="1700" dirty="0"/>
              <a:t>Los protocolos de ruteo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8" y="187433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34469</TotalTime>
  <Pages>28</Pages>
  <Words>1507</Words>
  <Application>Microsoft Office PowerPoint</Application>
  <PresentationFormat>Presentación en pantalla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Courier New</vt:lpstr>
      <vt:lpstr>Wingdings</vt:lpstr>
      <vt:lpstr>PPT-TMPLT-WHT_C</vt:lpstr>
      <vt:lpstr>NetAcad-4F_PPT-WHT_060408</vt:lpstr>
      <vt:lpstr>Ruteo dinámico</vt:lpstr>
      <vt:lpstr>Protocolos de ruteo dinámico</vt:lpstr>
      <vt:lpstr>Componentes de los protocolos de ruteo dinámico</vt:lpstr>
      <vt:lpstr>Tipos de protocolos de routing Clasificación de los protocolos de routing</vt:lpstr>
      <vt:lpstr>Tipos de protocolos de routing Protocolos de routing IGP y EGP</vt:lpstr>
      <vt:lpstr>Tipos de protocolos de routing Protocolos de routing vector distancia</vt:lpstr>
      <vt:lpstr>Tipos de protocolos de routing Protocolos de routing de estado del enlace</vt:lpstr>
      <vt:lpstr>Tipos de protocolos de routing Protocolos de routing con clase</vt:lpstr>
      <vt:lpstr>Tipos de protocolos de routing Protocolos de routing sin clase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Evolución de los protocolos de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Tipos de protocolos de routing Características de los protocolos de routing</vt:lpstr>
      <vt:lpstr>Tipos de protocolos de routing Métricas de los protocolos de routing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1116</cp:revision>
  <cp:lastPrinted>1999-01-27T00:54:54Z</cp:lastPrinted>
  <dcterms:created xsi:type="dcterms:W3CDTF">2006-10-23T15:07:30Z</dcterms:created>
  <dcterms:modified xsi:type="dcterms:W3CDTF">2023-08-27T23:28:09Z</dcterms:modified>
</cp:coreProperties>
</file>